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56" r:id="rId2"/>
    <p:sldId id="273" r:id="rId3"/>
    <p:sldId id="309" r:id="rId4"/>
    <p:sldId id="312" r:id="rId5"/>
    <p:sldId id="311" r:id="rId6"/>
    <p:sldId id="314" r:id="rId7"/>
    <p:sldId id="270" r:id="rId8"/>
    <p:sldId id="283" r:id="rId9"/>
    <p:sldId id="313" r:id="rId10"/>
    <p:sldId id="315" r:id="rId11"/>
    <p:sldId id="316" r:id="rId12"/>
    <p:sldId id="317" r:id="rId13"/>
    <p:sldId id="319" r:id="rId14"/>
    <p:sldId id="318" r:id="rId15"/>
    <p:sldId id="320" r:id="rId16"/>
    <p:sldId id="321" r:id="rId17"/>
    <p:sldId id="322" r:id="rId18"/>
    <p:sldId id="323" r:id="rId19"/>
    <p:sldId id="324" r:id="rId20"/>
    <p:sldId id="325" r:id="rId21"/>
    <p:sldId id="326" r:id="rId22"/>
    <p:sldId id="327" r:id="rId23"/>
    <p:sldId id="328" r:id="rId24"/>
    <p:sldId id="329" r:id="rId25"/>
    <p:sldId id="330" r:id="rId26"/>
    <p:sldId id="332" r:id="rId27"/>
    <p:sldId id="333" r:id="rId28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78582" autoAdjust="0"/>
  </p:normalViewPr>
  <p:slideViewPr>
    <p:cSldViewPr>
      <p:cViewPr varScale="1">
        <p:scale>
          <a:sx n="69" d="100"/>
          <a:sy n="69" d="100"/>
        </p:scale>
        <p:origin x="930" y="45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9D7B31-CC89-4D5A-9B96-F31264BCB937}" type="datetimeFigureOut">
              <a:rPr lang="ru-RU" smtClean="0"/>
              <a:t>16.02.2026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326608-BBC3-4E1E-BD8D-6B5147598E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3377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RTP работает в пользовательском пространстве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это значит, что он реализован как часть приложения (например, в SIP-телефоне или медиасервере), а не в ядре ОС.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Приложение вызывает 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сокеты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для отправки данных через UDP.</a:t>
            </a:r>
          </a:p>
          <a:p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UDP, IP, Ethernet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это протоколы ядра ОС, которые уже готовы и работают.</a:t>
            </a:r>
          </a:p>
          <a:p>
            <a:endParaRPr lang="ru-RU" dirty="0"/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Речь и видеоинформация чувствительны к задержкам, но менее чувствительны к потерям отдельных пакетов. Поэтому в качестве транспортного протокола используется UDP, так как механизмы контроля доставки и повторной передачи пакетов, обеспечиваемые TCP, не подходят для передачи голосовых данных и видео.</a:t>
            </a: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Ethernet 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Устройства в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сетиMAC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-адреса, тип следующего протокола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Устройства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интернетеIP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-адреса, TTL, протокол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TCP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Приложения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+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надёжностьПорты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номера байтов, флаги управления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UDP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ПриложенияПорты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длина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пакета</a:t>
            </a:r>
            <a:r>
              <a:rPr lang="ru-RU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RTP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МедиапотокиТип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кодека, время, порядок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ARP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Соответствие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IP↔MAC«Чей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этот IP? Дайте MAC!»</a:t>
            </a: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/>
              <a:t>https://showslide.ru/lekciya-ip-telefoniya-181719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26608-BBC3-4E1E-BD8D-6B5147598E31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37071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77DAD0-0D4B-0B18-DDCB-4EC1D556C7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CC1965E5-1E01-F736-7F35-70D0693E26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C6D726BF-E2FB-EAF4-8EA1-414DD16CB2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Тип данных (</a:t>
            </a:r>
            <a:r>
              <a:rPr lang="ru-R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Payload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Type)</a:t>
            </a:r>
          </a:p>
          <a:p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Что: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Число 0-127, указывающее 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кодек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(G.711, G.729 и т.д.)</a:t>
            </a:r>
            <a:b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Зачем: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Чтобы получатель знал, как раскодировать голос/видео</a:t>
            </a:r>
            <a:b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Пример: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0 = G.711 µ-</a:t>
            </a:r>
            <a:r>
              <a:rPr lang="ru-R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law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18 = G.729, 101 = DTMF-тона</a:t>
            </a:r>
          </a:p>
          <a:p>
            <a:br>
              <a:rPr lang="ru-RU" dirty="0"/>
            </a:br>
            <a:endParaRPr lang="ru-RU" dirty="0"/>
          </a:p>
          <a:p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Порядковый номер (</a:t>
            </a:r>
            <a:r>
              <a:rPr lang="ru-R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Sequence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Number)</a:t>
            </a:r>
          </a:p>
          <a:p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Что: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Номер пакета (увеличивается на 1 каждый раз)</a:t>
            </a:r>
            <a:b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Зачем:</a:t>
            </a: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Обнаружить 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потери пакетов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(пропуск номеров)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Восстановить 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правильный порядок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(если пришли не по очереди)</a:t>
            </a:r>
            <a:b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Пример: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7523, 7524, 7525, 7527 ← потерян 7526</a:t>
            </a:r>
          </a:p>
          <a:p>
            <a:br>
              <a:rPr lang="ru-RU" dirty="0"/>
            </a:br>
            <a:endParaRPr lang="ru-RU" dirty="0"/>
          </a:p>
          <a:p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Временная метка (</a:t>
            </a:r>
            <a:r>
              <a:rPr lang="ru-R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Timestamp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Что: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Момент времени, когда был создан первый байт данных</a:t>
            </a:r>
            <a:b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Зачем:</a:t>
            </a: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Синхронизировать воспроизведение (против джиттера)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Связывать аудио и видео</a:t>
            </a:r>
            <a:b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Пример: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144000 (при 8000 Гц = через 18 секунд от начала)</a:t>
            </a:r>
          </a:p>
          <a:p>
            <a:br>
              <a:rPr lang="ru-RU" dirty="0"/>
            </a:br>
            <a:endParaRPr lang="ru-RU" dirty="0"/>
          </a:p>
          <a:p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Идентификатор источника данных (SSRC)</a:t>
            </a:r>
          </a:p>
          <a:p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Что: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Уникальный 32-битный номер потока</a:t>
            </a:r>
            <a:b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Зачем:</a:t>
            </a: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Отличить 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аудио от видео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с одного устройства</a:t>
            </a: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Идентифицировать </a:t>
            </a: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участника в конференции</a:t>
            </a:r>
            <a:endParaRPr lang="ru-R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Вести статистику по каждому потоку</a:t>
            </a:r>
            <a:b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Пример: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0xA1B2C3D4 (случайное число)</a:t>
            </a:r>
          </a:p>
          <a:p>
            <a:br>
              <a:rPr lang="ru-RU" dirty="0"/>
            </a:br>
            <a:endParaRPr lang="ru-RU" dirty="0"/>
          </a:p>
          <a:p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 Другие поля (на самом деле это CSRC)</a:t>
            </a:r>
          </a:p>
          <a:p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Что: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Список SSRC участников конференции (если есть миксер)</a:t>
            </a:r>
            <a:b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Зачем: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Показать, чьи голоса смешаны в этом потоке</a:t>
            </a:r>
            <a:b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Пример:</a:t>
            </a:r>
            <a:r>
              <a:rPr lang="ru-R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Конференция: [0x1111 (Алиса), 0x2222 (Боб), 0x3333 (Чарли)]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33A5392-B289-3D54-B9DB-EBFF1FF26B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26608-BBC3-4E1E-BD8D-6B5147598E31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9198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26608-BBC3-4E1E-BD8D-6B5147598E31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1270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F066A0-2776-28D8-432A-58D3E61FE3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310FD109-DE17-B09F-4E91-2778BE34C0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340262CF-8F90-6AD6-90CF-F7FFCBEC4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FE4E834-2C9B-DA57-5298-E29F6EBAA2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26608-BBC3-4E1E-BD8D-6B5147598E31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6741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0ED1B8-636D-6C26-3D7E-8B905AF56D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95474D6F-99F5-ADA0-EFCA-7A43619DDB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89ABFEE3-91CB-A48E-8BFF-908B7EA0A5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57C067C-D7D3-A59C-3686-AC54C28A5A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26608-BBC3-4E1E-BD8D-6B5147598E31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85020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C90526-7273-571A-F1D0-13E9A483C1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EBCFD522-DDAC-A9EA-B2E5-281EC7B0EC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31E27EED-7162-5866-0E8E-0D2DA40230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58A3EB6-994C-7448-643A-FC15D1E8D6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26608-BBC3-4E1E-BD8D-6B5147598E31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36211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9E1904-D54C-702C-E6BA-830D0A3121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6BE52660-5CFA-E338-D201-F94B4C80E2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4D1BCE13-BBC8-0BAD-4B31-D3CE693633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12BF625-A2B5-38D7-69FA-F28B10DAAE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26608-BBC3-4E1E-BD8D-6B5147598E31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6670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2/16/2026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2/16/2026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2/16/2026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2/16/2026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842375" y="62"/>
            <a:ext cx="3349625" cy="6857937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2/16/2026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9525000" y="0"/>
            <a:ext cx="2667000" cy="1534667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76555" y="248869"/>
            <a:ext cx="5469890" cy="45516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570344" y="2064207"/>
            <a:ext cx="5099684" cy="13976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2/16/2026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094211" y="6464985"/>
            <a:ext cx="219075" cy="1784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8281" y="3008756"/>
            <a:ext cx="7499984" cy="87395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1189355">
              <a:lnSpc>
                <a:spcPct val="100000"/>
              </a:lnSpc>
              <a:spcBef>
                <a:spcPts val="95"/>
              </a:spcBef>
            </a:pPr>
            <a:r>
              <a:rPr sz="2800" b="1" spc="-30" dirty="0" err="1">
                <a:solidFill>
                  <a:srgbClr val="1F4E79"/>
                </a:solidFill>
                <a:latin typeface="Times New Roman"/>
                <a:cs typeface="Times New Roman"/>
              </a:rPr>
              <a:t>Унифицированные</a:t>
            </a:r>
            <a:r>
              <a:rPr sz="2800" b="1" spc="-80" dirty="0">
                <a:solidFill>
                  <a:srgbClr val="1F4E79"/>
                </a:solidFill>
                <a:latin typeface="Times New Roman"/>
                <a:cs typeface="Times New Roman"/>
              </a:rPr>
              <a:t> </a:t>
            </a:r>
            <a:r>
              <a:rPr sz="2800" b="1" spc="-20" dirty="0" err="1">
                <a:solidFill>
                  <a:srgbClr val="1F4E79"/>
                </a:solidFill>
                <a:latin typeface="Times New Roman"/>
                <a:cs typeface="Times New Roman"/>
              </a:rPr>
              <a:t>коммуникации</a:t>
            </a:r>
            <a:r>
              <a:rPr lang="ru-RU" sz="2800" b="1" spc="-80" dirty="0">
                <a:solidFill>
                  <a:srgbClr val="1F4E79"/>
                </a:solidFill>
                <a:latin typeface="Times New Roman"/>
                <a:cs typeface="Times New Roman"/>
              </a:rPr>
              <a:t>. </a:t>
            </a:r>
            <a:r>
              <a:rPr lang="en-US" sz="2800" b="1" spc="-10" dirty="0">
                <a:solidFill>
                  <a:srgbClr val="1F4E79"/>
                </a:solidFill>
                <a:latin typeface="Times New Roman"/>
                <a:cs typeface="Times New Roman"/>
              </a:rPr>
              <a:t>WebRTC</a:t>
            </a:r>
            <a:r>
              <a:rPr lang="ru-RU" sz="2800" b="1" spc="-10" dirty="0">
                <a:solidFill>
                  <a:srgbClr val="1F4E79"/>
                </a:solidFill>
                <a:latin typeface="Times New Roman"/>
                <a:cs typeface="Times New Roman"/>
              </a:rPr>
              <a:t> «Сервисы ВКС»</a:t>
            </a:r>
            <a:endParaRPr sz="28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A2DEB5-47DB-B801-C0D2-8E66F1EAF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A2540168-FF38-0988-B61E-F65DAF0C935B}"/>
              </a:ext>
            </a:extLst>
          </p:cNvPr>
          <p:cNvSpPr txBox="1"/>
          <p:nvPr/>
        </p:nvSpPr>
        <p:spPr>
          <a:xfrm>
            <a:off x="457200" y="228600"/>
            <a:ext cx="8763000" cy="510139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7 шагов от веб-камеры до экрана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endParaRPr lang="ru-RU" sz="3600" b="1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1. Захват камеры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2. Кодирование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3. Запаковка в RTP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4. Передача по сети через UDP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5. Распаковка RTP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6. Декодирование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7. Отрисовка на экране</a:t>
            </a: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42080560-D1B0-4808-1227-93B555952AF0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10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3451328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4079D4-FF8E-037C-663C-494967EC97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B9845671-4B7D-463E-3C9F-E2E79B3BCF03}"/>
              </a:ext>
            </a:extLst>
          </p:cNvPr>
          <p:cNvSpPr txBox="1"/>
          <p:nvPr/>
        </p:nvSpPr>
        <p:spPr>
          <a:xfrm>
            <a:off x="457200" y="228600"/>
            <a:ext cx="8763000" cy="225446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Шаг 1/7: захват камеры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endParaRPr lang="ru-RU" sz="3600" b="1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1. </a:t>
            </a:r>
            <a:r>
              <a:rPr lang="en-US" sz="3600" b="1" dirty="0" err="1">
                <a:latin typeface="+mj-lt"/>
                <a:cs typeface="Times New Roman"/>
              </a:rPr>
              <a:t>navigator.mediaDevices.getUserMedia</a:t>
            </a:r>
            <a:r>
              <a:rPr lang="en-US" sz="3600" b="1" dirty="0">
                <a:latin typeface="+mj-lt"/>
                <a:cs typeface="Times New Roman"/>
              </a:rPr>
              <a:t> =&gt; </a:t>
            </a:r>
            <a:r>
              <a:rPr lang="en-US" sz="3600" b="1" dirty="0" err="1">
                <a:latin typeface="+mj-lt"/>
                <a:cs typeface="Times New Roman"/>
              </a:rPr>
              <a:t>MediaStream</a:t>
            </a:r>
            <a:endParaRPr lang="ru-RU" sz="3600" b="1" dirty="0">
              <a:latin typeface="+mj-lt"/>
              <a:cs typeface="Times New Roman"/>
            </a:endParaRP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D433D85A-3F6D-EBC1-452F-15A6752EAAF7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11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4041991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3959ED-9F08-A4F5-4862-457DB2D31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844111C4-74C1-1BDF-3582-1DE8522FE240}"/>
              </a:ext>
            </a:extLst>
          </p:cNvPr>
          <p:cNvSpPr txBox="1"/>
          <p:nvPr/>
        </p:nvSpPr>
        <p:spPr>
          <a:xfrm>
            <a:off x="457200" y="228600"/>
            <a:ext cx="8763000" cy="28212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Шаг 1/7: захват камеры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endParaRPr lang="ru-RU" sz="3600" b="1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1. </a:t>
            </a:r>
            <a:r>
              <a:rPr lang="en-US" sz="3600" b="1" dirty="0" err="1">
                <a:latin typeface="+mj-lt"/>
                <a:cs typeface="Times New Roman"/>
              </a:rPr>
              <a:t>navigator.mediaDevices.getUserMedia</a:t>
            </a:r>
            <a:r>
              <a:rPr lang="en-US" sz="3600" b="1" dirty="0">
                <a:latin typeface="+mj-lt"/>
                <a:cs typeface="Times New Roman"/>
              </a:rPr>
              <a:t> =&gt; </a:t>
            </a:r>
            <a:r>
              <a:rPr lang="en-US" sz="3600" b="1" dirty="0" err="1">
                <a:latin typeface="+mj-lt"/>
                <a:cs typeface="Times New Roman"/>
              </a:rPr>
              <a:t>MediaStream</a:t>
            </a:r>
            <a:endParaRPr lang="en-US" sz="3600" b="1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en-US" sz="3600" b="1" dirty="0">
                <a:latin typeface="+mj-lt"/>
                <a:cs typeface="Times New Roman"/>
              </a:rPr>
              <a:t>2. </a:t>
            </a:r>
            <a:r>
              <a:rPr lang="ru-RU" sz="3600" b="1" dirty="0">
                <a:latin typeface="+mj-lt"/>
                <a:cs typeface="Times New Roman"/>
              </a:rPr>
              <a:t>Размер чистого потока</a:t>
            </a: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A2FB857E-04A8-4761-53A7-523627C7D8DD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12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14719234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4E7094-B8AB-4A77-B207-AF635E2F93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9139AE28-D771-B006-F9E5-F02B05BD4E70}"/>
              </a:ext>
            </a:extLst>
          </p:cNvPr>
          <p:cNvSpPr txBox="1"/>
          <p:nvPr/>
        </p:nvSpPr>
        <p:spPr>
          <a:xfrm>
            <a:off x="457200" y="228600"/>
            <a:ext cx="8763000" cy="338810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Шаг 1/7: захват камеры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endParaRPr lang="ru-RU" sz="3600" b="1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1. </a:t>
            </a:r>
            <a:r>
              <a:rPr lang="en-US" sz="3600" b="1" dirty="0" err="1">
                <a:latin typeface="+mj-lt"/>
                <a:cs typeface="Times New Roman"/>
              </a:rPr>
              <a:t>navigator.mediaDevices.getUserMedia</a:t>
            </a:r>
            <a:r>
              <a:rPr lang="en-US" sz="3600" b="1" dirty="0">
                <a:latin typeface="+mj-lt"/>
                <a:cs typeface="Times New Roman"/>
              </a:rPr>
              <a:t> =&gt; </a:t>
            </a:r>
            <a:r>
              <a:rPr lang="en-US" sz="3600" b="1" dirty="0" err="1">
                <a:latin typeface="+mj-lt"/>
                <a:cs typeface="Times New Roman"/>
              </a:rPr>
              <a:t>MediaStream</a:t>
            </a:r>
            <a:endParaRPr lang="en-US" sz="3600" b="1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en-US" sz="3600" b="1" dirty="0">
                <a:latin typeface="+mj-lt"/>
                <a:cs typeface="Times New Roman"/>
              </a:rPr>
              <a:t>2. </a:t>
            </a:r>
            <a:r>
              <a:rPr lang="ru-RU" sz="3600" b="1" dirty="0">
                <a:latin typeface="+mj-lt"/>
                <a:cs typeface="Times New Roman"/>
              </a:rPr>
              <a:t>Размер чистого потока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○ изображение 640</a:t>
            </a:r>
            <a:r>
              <a:rPr lang="en-US" sz="3600" b="1" dirty="0">
                <a:latin typeface="+mj-lt"/>
                <a:cs typeface="Times New Roman"/>
              </a:rPr>
              <a:t>x480, 32bit: 1.2mb</a:t>
            </a:r>
            <a:endParaRPr lang="ru-RU" sz="3600" b="1" dirty="0">
              <a:latin typeface="+mj-lt"/>
              <a:cs typeface="Times New Roman"/>
            </a:endParaRP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EBB1905C-A1EA-D11B-22F9-C2C0383C8205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13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573168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389309-F033-17B5-BC5B-44F25FC111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20245DBB-A833-C412-63BC-109DF7A9BD4F}"/>
              </a:ext>
            </a:extLst>
          </p:cNvPr>
          <p:cNvSpPr txBox="1"/>
          <p:nvPr/>
        </p:nvSpPr>
        <p:spPr>
          <a:xfrm>
            <a:off x="457200" y="228600"/>
            <a:ext cx="8763000" cy="39549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Шаг 1/7: захват камеры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endParaRPr lang="ru-RU" sz="3600" b="1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1. </a:t>
            </a:r>
            <a:r>
              <a:rPr lang="en-US" sz="3600" b="1" dirty="0" err="1">
                <a:latin typeface="+mj-lt"/>
                <a:cs typeface="Times New Roman"/>
              </a:rPr>
              <a:t>navigator.mediaDevices.getUserMedia</a:t>
            </a:r>
            <a:r>
              <a:rPr lang="en-US" sz="3600" b="1" dirty="0">
                <a:latin typeface="+mj-lt"/>
                <a:cs typeface="Times New Roman"/>
              </a:rPr>
              <a:t> =&gt; </a:t>
            </a:r>
            <a:r>
              <a:rPr lang="en-US" sz="3600" b="1" dirty="0" err="1">
                <a:latin typeface="+mj-lt"/>
                <a:cs typeface="Times New Roman"/>
              </a:rPr>
              <a:t>MediaStream</a:t>
            </a:r>
            <a:endParaRPr lang="en-US" sz="3600" b="1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en-US" sz="3600" b="1" dirty="0">
                <a:latin typeface="+mj-lt"/>
                <a:cs typeface="Times New Roman"/>
              </a:rPr>
              <a:t>2. </a:t>
            </a:r>
            <a:r>
              <a:rPr lang="ru-RU" sz="3600" b="1" dirty="0">
                <a:latin typeface="+mj-lt"/>
                <a:cs typeface="Times New Roman"/>
              </a:rPr>
              <a:t>Размер чистого потока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○ изображение 640</a:t>
            </a:r>
            <a:r>
              <a:rPr lang="en-US" sz="3600" b="1" dirty="0">
                <a:latin typeface="+mj-lt"/>
                <a:cs typeface="Times New Roman"/>
              </a:rPr>
              <a:t>x480, 32bit: 1.2mb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en-US" sz="3600" b="1" dirty="0">
                <a:latin typeface="+mj-lt"/>
                <a:cs typeface="Times New Roman"/>
              </a:rPr>
              <a:t>○ 30 </a:t>
            </a:r>
            <a:r>
              <a:rPr lang="ru-RU" sz="3600" b="1" dirty="0">
                <a:latin typeface="+mj-lt"/>
                <a:cs typeface="Times New Roman"/>
              </a:rPr>
              <a:t>кадров, 1 секунда: 36</a:t>
            </a:r>
            <a:r>
              <a:rPr lang="en-US" sz="3600" b="1" dirty="0">
                <a:latin typeface="+mj-lt"/>
                <a:cs typeface="Times New Roman"/>
              </a:rPr>
              <a:t>mb</a:t>
            </a:r>
            <a:endParaRPr lang="ru-RU" sz="3600" b="1" dirty="0">
              <a:latin typeface="+mj-lt"/>
              <a:cs typeface="Times New Roman"/>
            </a:endParaRP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47505C5E-A377-EB65-8D7A-5DCBA2CFA5D7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14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5019165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F3DF34-02F1-3D55-3FF3-0635F7AD4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2EED4AD5-5947-A336-940E-725630C8A393}"/>
              </a:ext>
            </a:extLst>
          </p:cNvPr>
          <p:cNvSpPr txBox="1"/>
          <p:nvPr/>
        </p:nvSpPr>
        <p:spPr>
          <a:xfrm>
            <a:off x="457200" y="228600"/>
            <a:ext cx="8763000" cy="452175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Шаг 1/7: захват камеры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endParaRPr lang="ru-RU" sz="3600" b="1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1. </a:t>
            </a:r>
            <a:r>
              <a:rPr lang="en-US" sz="3600" b="1" dirty="0" err="1">
                <a:latin typeface="+mj-lt"/>
                <a:cs typeface="Times New Roman"/>
              </a:rPr>
              <a:t>navigator.mediaDevices.getUserMedia</a:t>
            </a:r>
            <a:r>
              <a:rPr lang="en-US" sz="3600" b="1" dirty="0">
                <a:latin typeface="+mj-lt"/>
                <a:cs typeface="Times New Roman"/>
              </a:rPr>
              <a:t> =&gt; </a:t>
            </a:r>
            <a:r>
              <a:rPr lang="en-US" sz="3600" b="1" dirty="0" err="1">
                <a:latin typeface="+mj-lt"/>
                <a:cs typeface="Times New Roman"/>
              </a:rPr>
              <a:t>MediaStream</a:t>
            </a:r>
            <a:endParaRPr lang="en-US" sz="3600" b="1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en-US" sz="3600" b="1" dirty="0">
                <a:latin typeface="+mj-lt"/>
                <a:cs typeface="Times New Roman"/>
              </a:rPr>
              <a:t>2. </a:t>
            </a:r>
            <a:r>
              <a:rPr lang="ru-RU" sz="3600" b="1" dirty="0">
                <a:latin typeface="+mj-lt"/>
                <a:cs typeface="Times New Roman"/>
              </a:rPr>
              <a:t>Размер чистого потока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○ изображение 640</a:t>
            </a:r>
            <a:r>
              <a:rPr lang="en-US" sz="3600" b="1" dirty="0">
                <a:latin typeface="+mj-lt"/>
                <a:cs typeface="Times New Roman"/>
              </a:rPr>
              <a:t>x480, 32bit: 1.2mb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en-US" sz="3600" b="1" dirty="0">
                <a:latin typeface="+mj-lt"/>
                <a:cs typeface="Times New Roman"/>
              </a:rPr>
              <a:t>○ 30 </a:t>
            </a:r>
            <a:r>
              <a:rPr lang="ru-RU" sz="3600" b="1" dirty="0">
                <a:latin typeface="+mj-lt"/>
                <a:cs typeface="Times New Roman"/>
              </a:rPr>
              <a:t>кадров, 1 секунда: 36</a:t>
            </a:r>
            <a:r>
              <a:rPr lang="en-US" sz="3600" b="1" dirty="0">
                <a:latin typeface="+mj-lt"/>
                <a:cs typeface="Times New Roman"/>
              </a:rPr>
              <a:t>mb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en-US" sz="3600" b="1" dirty="0">
                <a:latin typeface="+mj-lt"/>
                <a:cs typeface="Times New Roman"/>
              </a:rPr>
              <a:t>○ </a:t>
            </a:r>
            <a:r>
              <a:rPr lang="ru-RU" sz="3600" b="1" dirty="0">
                <a:latin typeface="+mj-lt"/>
                <a:cs typeface="Times New Roman"/>
              </a:rPr>
              <a:t>битрейт: 288</a:t>
            </a:r>
            <a:r>
              <a:rPr lang="en-US" sz="3600" b="1" dirty="0" err="1">
                <a:latin typeface="+mj-lt"/>
                <a:cs typeface="Times New Roman"/>
              </a:rPr>
              <a:t>mbps</a:t>
            </a:r>
            <a:endParaRPr lang="ru-RU" sz="3600" b="1" dirty="0">
              <a:latin typeface="+mj-lt"/>
              <a:cs typeface="Times New Roman"/>
            </a:endParaRP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6B8A3B6D-EB55-1C7E-0C0B-A4CDF49473E6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15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26172362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B83F33-E65F-2236-A431-CE45999C9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8EF36EB9-EFF7-8748-5D28-10205B46A3D5}"/>
              </a:ext>
            </a:extLst>
          </p:cNvPr>
          <p:cNvSpPr txBox="1"/>
          <p:nvPr/>
        </p:nvSpPr>
        <p:spPr>
          <a:xfrm>
            <a:off x="457200" y="228600"/>
            <a:ext cx="876300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Шаг 2/7: кодирование</a:t>
            </a: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DB341146-96BA-868C-8090-45D5CD166EE8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16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32271388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B48801-5034-2F59-E1A2-5C38AB3CEE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885D4F0A-0FB1-EC11-B3DF-22E53E0C2514}"/>
              </a:ext>
            </a:extLst>
          </p:cNvPr>
          <p:cNvSpPr txBox="1"/>
          <p:nvPr/>
        </p:nvSpPr>
        <p:spPr>
          <a:xfrm>
            <a:off x="457200" y="228600"/>
            <a:ext cx="8763000" cy="28341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Шаг 2/7: кодирование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endParaRPr lang="ru-RU" sz="3600" b="1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● </a:t>
            </a:r>
            <a:r>
              <a:rPr lang="en-US" sz="3600" b="1" dirty="0">
                <a:latin typeface="+mj-lt"/>
                <a:cs typeface="Times New Roman"/>
              </a:rPr>
              <a:t>JPEG, 640x480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en-US" sz="3600" b="1" dirty="0">
                <a:latin typeface="+mj-lt"/>
                <a:cs typeface="Times New Roman"/>
              </a:rPr>
              <a:t>○ 1.2mb -&gt; 123kb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en-US" sz="3600" b="1" dirty="0">
                <a:latin typeface="+mj-lt"/>
                <a:cs typeface="Times New Roman"/>
              </a:rPr>
              <a:t>○ 288mbps -&gt; 28mbps</a:t>
            </a:r>
            <a:endParaRPr lang="ru-RU" sz="3600" b="1" dirty="0">
              <a:latin typeface="+mj-lt"/>
              <a:cs typeface="Times New Roman"/>
            </a:endParaRP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56F56053-D21F-6AAD-A621-93DA08F0CB73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17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17437086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2D9985-D6B4-6596-B1D4-F89EB8AA52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05A5F1BE-1C50-50B8-43C2-520FD517A864}"/>
              </a:ext>
            </a:extLst>
          </p:cNvPr>
          <p:cNvSpPr txBox="1"/>
          <p:nvPr/>
        </p:nvSpPr>
        <p:spPr>
          <a:xfrm>
            <a:off x="457200" y="228600"/>
            <a:ext cx="8763000" cy="39677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Шаг 2/7: кодирование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endParaRPr lang="ru-RU" sz="3600" b="1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● </a:t>
            </a:r>
            <a:r>
              <a:rPr lang="en-US" sz="3600" b="1" dirty="0">
                <a:latin typeface="+mj-lt"/>
                <a:cs typeface="Times New Roman"/>
              </a:rPr>
              <a:t>JPEG, 640x480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en-US" sz="3600" b="1" dirty="0">
                <a:latin typeface="+mj-lt"/>
                <a:cs typeface="Times New Roman"/>
              </a:rPr>
              <a:t>○ 1.2mb -&gt; 123kb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en-US" sz="3600" b="1" dirty="0">
                <a:latin typeface="+mj-lt"/>
                <a:cs typeface="Times New Roman"/>
              </a:rPr>
              <a:t>○ 288mbps -&gt; 28mbps</a:t>
            </a:r>
            <a:endParaRPr lang="ru-RU" sz="3600" b="1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endParaRPr lang="en-US" sz="3600" b="1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en-US" sz="3600" b="1" dirty="0">
                <a:latin typeface="+mj-lt"/>
                <a:cs typeface="Times New Roman"/>
              </a:rPr>
              <a:t>● VP9, 1280x720 — 1.5mbps</a:t>
            </a:r>
            <a:endParaRPr lang="ru-RU" sz="3600" b="1" dirty="0">
              <a:latin typeface="+mj-lt"/>
              <a:cs typeface="Times New Roman"/>
            </a:endParaRP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BD728DF9-54EE-F57B-A86B-9C56C22385C5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18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10508444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1DD8ED-C04E-2E56-1542-8D75890145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0240421-8C21-3695-673C-A702D7F412C9}"/>
              </a:ext>
            </a:extLst>
          </p:cNvPr>
          <p:cNvSpPr txBox="1"/>
          <p:nvPr/>
        </p:nvSpPr>
        <p:spPr>
          <a:xfrm>
            <a:off x="457200" y="228600"/>
            <a:ext cx="8763000" cy="45345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Шаг 2/7: кодирование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endParaRPr lang="ru-RU" sz="3600" b="1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● </a:t>
            </a:r>
            <a:r>
              <a:rPr lang="en-US" sz="3600" b="1" dirty="0">
                <a:latin typeface="+mj-lt"/>
                <a:cs typeface="Times New Roman"/>
              </a:rPr>
              <a:t>JPEG, 640x480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en-US" sz="3600" b="1" dirty="0">
                <a:latin typeface="+mj-lt"/>
                <a:cs typeface="Times New Roman"/>
              </a:rPr>
              <a:t>○ 1.2mb -&gt; 123kb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en-US" sz="3600" b="1" dirty="0">
                <a:latin typeface="+mj-lt"/>
                <a:cs typeface="Times New Roman"/>
              </a:rPr>
              <a:t>○ 288mbps -&gt; 28mbps</a:t>
            </a:r>
            <a:endParaRPr lang="ru-RU" sz="3600" b="1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endParaRPr lang="en-US" sz="3600" b="1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en-US" sz="3600" b="1" dirty="0">
                <a:latin typeface="+mj-lt"/>
                <a:cs typeface="Times New Roman"/>
              </a:rPr>
              <a:t>● VP9, 1280x720 — 1.5mbps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en-US" sz="3600" b="1" dirty="0">
                <a:latin typeface="+mj-lt"/>
                <a:cs typeface="Times New Roman"/>
              </a:rPr>
              <a:t>● </a:t>
            </a:r>
            <a:r>
              <a:rPr lang="ru-RU" sz="3600" b="1" dirty="0">
                <a:latin typeface="+mj-lt"/>
                <a:cs typeface="Times New Roman"/>
              </a:rPr>
              <a:t>Диффы, </a:t>
            </a:r>
            <a:r>
              <a:rPr lang="en-US" sz="3600" b="1" dirty="0">
                <a:latin typeface="+mj-lt"/>
                <a:cs typeface="Times New Roman"/>
              </a:rPr>
              <a:t>keyframe, interframe</a:t>
            </a:r>
            <a:endParaRPr lang="ru-RU" sz="3600" b="1" dirty="0">
              <a:latin typeface="+mj-lt"/>
              <a:cs typeface="Times New Roman"/>
            </a:endParaRP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504E6335-5B23-21EF-6478-4DA34DE706E4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19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1123913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D8A200-D1B0-3E21-2C3A-E90283086F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925CE06-0D79-1D3A-0596-0A5CC3B803D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736" b="7166"/>
          <a:stretch>
            <a:fillRect/>
          </a:stretch>
        </p:blipFill>
        <p:spPr>
          <a:xfrm>
            <a:off x="3962400" y="4831608"/>
            <a:ext cx="6324600" cy="1894941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29F91EF5-1682-FCAC-276A-1EEE5C05CF60}"/>
              </a:ext>
            </a:extLst>
          </p:cNvPr>
          <p:cNvSpPr txBox="1"/>
          <p:nvPr/>
        </p:nvSpPr>
        <p:spPr>
          <a:xfrm>
            <a:off x="193964" y="152400"/>
            <a:ext cx="8763000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2400" b="1" dirty="0">
                <a:latin typeface="+mj-lt"/>
              </a:rPr>
              <a:t>HTTP</a:t>
            </a:r>
            <a:r>
              <a:rPr lang="ru-RU" sz="2400" dirty="0">
                <a:latin typeface="+mj-lt"/>
              </a:rPr>
              <a:t> — это протокол прикладного уровня для передачи гипертекста (веб-страниц) между клиентом (браузер) и сервером.</a:t>
            </a:r>
            <a:r>
              <a:rPr lang="ru-RU" sz="2400" dirty="0">
                <a:latin typeface="+mj-lt"/>
                <a:cs typeface="Times New Roman"/>
              </a:rPr>
              <a:t> Работает в режиме - запрос</a:t>
            </a:r>
            <a:r>
              <a:rPr lang="en-US" sz="2400" dirty="0">
                <a:latin typeface="+mj-lt"/>
                <a:cs typeface="Times New Roman"/>
              </a:rPr>
              <a:t>/</a:t>
            </a:r>
            <a:r>
              <a:rPr lang="ru-RU" sz="2400" dirty="0">
                <a:latin typeface="+mj-lt"/>
                <a:cs typeface="Times New Roman"/>
              </a:rPr>
              <a:t>ответ.</a:t>
            </a: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4A2626CE-6613-5E9F-DEF6-18FFCB741BAB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2</a:t>
            </a:fld>
            <a:endParaRPr spc="-25" dirty="0"/>
          </a:p>
        </p:txBody>
      </p:sp>
      <p:pic>
        <p:nvPicPr>
          <p:cNvPr id="5" name="Picture 2" descr="Picture background">
            <a:extLst>
              <a:ext uri="{FF2B5EF4-FFF2-40B4-BE49-F238E27FC236}">
                <a16:creationId xmlns:a16="http://schemas.microsoft.com/office/drawing/2014/main" id="{33C1C610-CE0B-F99C-7151-C1FB5E4CE6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50" t="26667" r="36250" b="12222"/>
          <a:stretch>
            <a:fillRect/>
          </a:stretch>
        </p:blipFill>
        <p:spPr bwMode="auto">
          <a:xfrm>
            <a:off x="5410200" y="1143000"/>
            <a:ext cx="3200400" cy="3385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3083EFA-4234-16E1-E011-A10A3D6629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516" y="1752600"/>
            <a:ext cx="3491345" cy="438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4902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43C24-0EBE-C2E4-B772-8A0D26479A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8BCDAF32-9D76-F201-B67E-756E99939153}"/>
              </a:ext>
            </a:extLst>
          </p:cNvPr>
          <p:cNvSpPr txBox="1"/>
          <p:nvPr/>
        </p:nvSpPr>
        <p:spPr>
          <a:xfrm>
            <a:off x="457200" y="228600"/>
            <a:ext cx="8763000" cy="22672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Шаг 3/7: запаковка в RTP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endParaRPr lang="ru-RU" sz="3600" b="1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● Порядок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● Время</a:t>
            </a: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38410625-785D-15C8-F0E0-D5F004014C9B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20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16585751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60A434-E8D6-5ED7-4F7B-1434C3F90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0E8EB4A9-B70B-D2E4-EFA9-8031D0FC1EA1}"/>
              </a:ext>
            </a:extLst>
          </p:cNvPr>
          <p:cNvSpPr txBox="1"/>
          <p:nvPr/>
        </p:nvSpPr>
        <p:spPr>
          <a:xfrm>
            <a:off x="457200" y="228600"/>
            <a:ext cx="8763000" cy="566821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Шаг 4/7: передача по сети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endParaRPr lang="ru-RU" sz="3600" b="1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● Главный плюс UDP: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минимальный интервал между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пакетами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● Минусы UDP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○ пакеты теряются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○ пакеты приходят поздно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○ пакеты приходят в другом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порядке</a:t>
            </a: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C65F8A10-26AA-3596-D9BF-8B8EDAAF8265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21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9065480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E26EFC-B078-50C8-9EB9-767973DBBC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1D77A1B2-2528-B908-EC93-39406CA79AD4}"/>
              </a:ext>
            </a:extLst>
          </p:cNvPr>
          <p:cNvSpPr txBox="1"/>
          <p:nvPr/>
        </p:nvSpPr>
        <p:spPr>
          <a:xfrm>
            <a:off x="457200" y="228600"/>
            <a:ext cx="8763000" cy="28341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Шаг 5/7: распаковка RTP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endParaRPr lang="ru-RU" sz="3600" b="1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1. Восстанавливаем порядок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2. Достаем видео-трафик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3. Передаем в декодер</a:t>
            </a: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42528369-20C6-7226-C8AC-2C7235D3F4D7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22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5721049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57385C-AAFC-DD21-240C-B7888919C1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BA1EC29E-D4B0-4104-8DF2-B2D8693AE937}"/>
              </a:ext>
            </a:extLst>
          </p:cNvPr>
          <p:cNvSpPr txBox="1"/>
          <p:nvPr/>
        </p:nvSpPr>
        <p:spPr>
          <a:xfrm>
            <a:off x="457200" y="228600"/>
            <a:ext cx="8763000" cy="337528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l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Шаг 6/7: декодирование</a:t>
            </a:r>
          </a:p>
          <a:p>
            <a:pPr marL="12700" marR="5080" indent="1270" algn="l">
              <a:lnSpc>
                <a:spcPct val="100000"/>
              </a:lnSpc>
              <a:spcBef>
                <a:spcPts val="100"/>
              </a:spcBef>
            </a:pPr>
            <a:endParaRPr lang="ru-RU" sz="3600" b="1" dirty="0">
              <a:latin typeface="+mj-lt"/>
              <a:cs typeface="Times New Roman"/>
            </a:endParaRPr>
          </a:p>
          <a:p>
            <a:pPr marL="12700" marR="5080" indent="1270" algn="l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1. Передаем данные в правильном порядке</a:t>
            </a:r>
          </a:p>
          <a:p>
            <a:pPr marL="12700" marR="5080" indent="1270" algn="l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2. На выходе — чистый видео-поток — </a:t>
            </a:r>
            <a:r>
              <a:rPr lang="ru-RU" sz="3600" b="1" dirty="0" err="1">
                <a:latin typeface="+mj-lt"/>
                <a:cs typeface="Times New Roman"/>
              </a:rPr>
              <a:t>MediaStream</a:t>
            </a:r>
            <a:endParaRPr lang="ru-RU" sz="3600" b="1" dirty="0">
              <a:latin typeface="+mj-lt"/>
              <a:cs typeface="Times New Roman"/>
            </a:endParaRP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3AAA59B8-323E-04B9-F755-DE5C8FE8101B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23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4722790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AFDAE6-454E-E958-739B-1A6F9FA8B2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C08C564E-CAA0-41A8-74CE-F8BD5B8FB495}"/>
              </a:ext>
            </a:extLst>
          </p:cNvPr>
          <p:cNvSpPr txBox="1"/>
          <p:nvPr/>
        </p:nvSpPr>
        <p:spPr>
          <a:xfrm>
            <a:off x="457200" y="228600"/>
            <a:ext cx="8763000" cy="225446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l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Шаг 7/7: &lt;</a:t>
            </a:r>
            <a:r>
              <a:rPr lang="ru-RU" sz="3600" b="1" dirty="0" err="1">
                <a:latin typeface="+mj-lt"/>
                <a:cs typeface="Times New Roman"/>
              </a:rPr>
              <a:t>video</a:t>
            </a:r>
            <a:r>
              <a:rPr lang="ru-RU" sz="3600" b="1" dirty="0">
                <a:latin typeface="+mj-lt"/>
                <a:cs typeface="Times New Roman"/>
              </a:rPr>
              <a:t>&gt;</a:t>
            </a:r>
          </a:p>
          <a:p>
            <a:pPr marL="12700" marR="5080" indent="1270" algn="l">
              <a:lnSpc>
                <a:spcPct val="100000"/>
              </a:lnSpc>
              <a:spcBef>
                <a:spcPts val="100"/>
              </a:spcBef>
            </a:pPr>
            <a:endParaRPr lang="ru-RU" sz="3600" b="1" dirty="0">
              <a:latin typeface="+mj-lt"/>
              <a:cs typeface="Times New Roman"/>
            </a:endParaRPr>
          </a:p>
          <a:p>
            <a:pPr marL="12700" marR="5080" indent="1270" algn="l">
              <a:lnSpc>
                <a:spcPct val="100000"/>
              </a:lnSpc>
              <a:spcBef>
                <a:spcPts val="100"/>
              </a:spcBef>
            </a:pPr>
            <a:r>
              <a:rPr lang="ru-RU" sz="3600" b="1" dirty="0">
                <a:latin typeface="+mj-lt"/>
                <a:cs typeface="Times New Roman"/>
              </a:rPr>
              <a:t>1. Прикрепляем поток к элементу и получаем картинку</a:t>
            </a: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C7F761A9-E6FF-70BF-C482-346ADE93F4EE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24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34771378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153817-AFE5-5E73-39F5-5CFE4F7484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16">
            <a:extLst>
              <a:ext uri="{FF2B5EF4-FFF2-40B4-BE49-F238E27FC236}">
                <a16:creationId xmlns:a16="http://schemas.microsoft.com/office/drawing/2014/main" id="{5141C5FB-24F9-7A75-810F-C7DFBA064B1A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25</a:t>
            </a:fld>
            <a:endParaRPr spc="-25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8FC0877-3DF8-2FD0-5D1D-288410728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00" y="1300480"/>
            <a:ext cx="7010400" cy="51645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CAFD512-747D-A043-43D4-2A47560F6736}"/>
              </a:ext>
            </a:extLst>
          </p:cNvPr>
          <p:cNvSpPr txBox="1"/>
          <p:nvPr/>
        </p:nvSpPr>
        <p:spPr>
          <a:xfrm>
            <a:off x="838200" y="393015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b="1" dirty="0" err="1"/>
              <a:t>keyframe</a:t>
            </a:r>
            <a:r>
              <a:rPr lang="ru-RU" sz="3200" b="1" dirty="0"/>
              <a:t>, </a:t>
            </a:r>
            <a:r>
              <a:rPr lang="ru-RU" sz="3200" b="1" dirty="0" err="1"/>
              <a:t>interframe</a:t>
            </a:r>
            <a:endParaRPr lang="ru-RU" sz="3200" b="1" dirty="0"/>
          </a:p>
        </p:txBody>
      </p:sp>
    </p:spTree>
    <p:extLst>
      <p:ext uri="{BB962C8B-B14F-4D97-AF65-F5344CB8AC3E}">
        <p14:creationId xmlns:p14="http://schemas.microsoft.com/office/powerpoint/2010/main" val="3843603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2CF07A-85B9-792C-CE24-5332898D5F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16">
            <a:extLst>
              <a:ext uri="{FF2B5EF4-FFF2-40B4-BE49-F238E27FC236}">
                <a16:creationId xmlns:a16="http://schemas.microsoft.com/office/drawing/2014/main" id="{2DB3165A-2DAE-AF80-C8F5-F5D424B7EBF6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26</a:t>
            </a:fld>
            <a:endParaRPr spc="-25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ABB2B6-F055-6C9D-37A1-0C66AD47A0EC}"/>
              </a:ext>
            </a:extLst>
          </p:cNvPr>
          <p:cNvSpPr txBox="1"/>
          <p:nvPr/>
        </p:nvSpPr>
        <p:spPr>
          <a:xfrm>
            <a:off x="444702" y="3691882"/>
            <a:ext cx="56388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1" dirty="0"/>
              <a:t>DASH</a:t>
            </a:r>
            <a:r>
              <a:rPr lang="ru-RU" sz="2000" dirty="0"/>
              <a:t> (MPEG-DASH, ISO/IEC 23009-1) — стандарт адаптивного потокового вещания видео/аудио поверх обычного HTTP. В отличие от «живого» пира-в-пир (</a:t>
            </a:r>
            <a:r>
              <a:rPr lang="ru-RU" sz="2000" dirty="0" err="1"/>
              <a:t>WebRTC</a:t>
            </a:r>
            <a:r>
              <a:rPr lang="ru-RU" sz="2000" dirty="0"/>
              <a:t>), DASH оптимизирован для </a:t>
            </a:r>
            <a:r>
              <a:rPr lang="ru-RU" sz="2000" b="1" dirty="0"/>
              <a:t>масштабируемой доставки контента «один-ко-многим»</a:t>
            </a:r>
            <a:r>
              <a:rPr lang="ru-RU" sz="2000" dirty="0"/>
              <a:t> (стриминг, ТВ, онлайн-курсы).</a:t>
            </a:r>
            <a:endParaRPr lang="ru-RU" sz="2000" b="1" dirty="0"/>
          </a:p>
        </p:txBody>
      </p:sp>
      <p:pic>
        <p:nvPicPr>
          <p:cNvPr id="3" name="Рисунок 2" descr="Изображение выглядит как текст, снимок экрана, диаграмма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99295766-19B0-9DFF-F621-D6AE67DF6D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3502" y="3691882"/>
            <a:ext cx="6075056" cy="3122042"/>
          </a:xfrm>
          <a:prstGeom prst="rect">
            <a:avLst/>
          </a:prstGeom>
        </p:spPr>
      </p:pic>
      <p:pic>
        <p:nvPicPr>
          <p:cNvPr id="5" name="Рисунок 4" descr="Изображение выглядит как текст, снимок экрана, диаграмма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0720D00C-F5D0-D9C7-C7A4-2CA83A9E19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228600"/>
            <a:ext cx="7354146" cy="3122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3877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FAEE44-7200-6A1B-85DC-F40F8B75C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16">
            <a:extLst>
              <a:ext uri="{FF2B5EF4-FFF2-40B4-BE49-F238E27FC236}">
                <a16:creationId xmlns:a16="http://schemas.microsoft.com/office/drawing/2014/main" id="{202CB31A-F688-5F9E-58C5-864E50D22385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27</a:t>
            </a:fld>
            <a:endParaRPr spc="-25" dirty="0"/>
          </a:p>
        </p:txBody>
      </p:sp>
      <p:pic>
        <p:nvPicPr>
          <p:cNvPr id="4" name="Рисунок 3" descr="Изображение выглядит как текст, снимок экрана, Шрифт, линия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15EDAF48-0298-307A-A3CE-DE612D907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159" y="1295400"/>
            <a:ext cx="11014982" cy="443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936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135C7F-AEB0-FE4A-4351-221028CCC8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C7DC3DAE-4E1D-991B-31FF-6E7C8C962012}"/>
              </a:ext>
            </a:extLst>
          </p:cNvPr>
          <p:cNvSpPr txBox="1"/>
          <p:nvPr/>
        </p:nvSpPr>
        <p:spPr>
          <a:xfrm>
            <a:off x="457200" y="609600"/>
            <a:ext cx="876300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2000" b="1" dirty="0"/>
              <a:t>AJAX-запросы</a:t>
            </a:r>
            <a:r>
              <a:rPr lang="ru-RU" sz="2000" dirty="0"/>
              <a:t> — это асинхронные запросы, которые позволяют обновлять данные на веб-странице </a:t>
            </a:r>
            <a:r>
              <a:rPr lang="ru-RU" sz="2000" b="1" dirty="0"/>
              <a:t>без полной перезагрузки</a:t>
            </a:r>
            <a:r>
              <a:rPr lang="ru-RU" sz="2000" dirty="0"/>
              <a:t>.</a:t>
            </a:r>
            <a:endParaRPr lang="ru-RU" sz="2000" dirty="0">
              <a:latin typeface="+mj-lt"/>
              <a:cs typeface="Times New Roman"/>
            </a:endParaRP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1ADA0DDE-17D6-3EAE-7E0A-8121CFE09B6F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3</a:t>
            </a:fld>
            <a:endParaRPr spc="-25" dirty="0"/>
          </a:p>
        </p:txBody>
      </p:sp>
      <p:pic>
        <p:nvPicPr>
          <p:cNvPr id="7" name="Рисунок 6" descr="Изображение выглядит как текст, снимок экрана, Шрифт, диаграмм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0508468E-88A0-8AD1-9C86-3C4933D7A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2045385"/>
            <a:ext cx="7662324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022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A8BB9D-067E-E268-7565-448F0D32F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436F690D-12FF-7EA0-9C73-E98105926924}"/>
              </a:ext>
            </a:extLst>
          </p:cNvPr>
          <p:cNvSpPr txBox="1"/>
          <p:nvPr/>
        </p:nvSpPr>
        <p:spPr>
          <a:xfrm>
            <a:off x="1600200" y="2895600"/>
            <a:ext cx="8763000" cy="9977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ctr">
              <a:lnSpc>
                <a:spcPct val="100000"/>
              </a:lnSpc>
              <a:spcBef>
                <a:spcPts val="100"/>
              </a:spcBef>
            </a:pPr>
            <a:r>
              <a:rPr lang="ru-RU" sz="3200" b="1" dirty="0">
                <a:latin typeface="+mj-lt"/>
                <a:cs typeface="Times New Roman"/>
              </a:rPr>
              <a:t>Что делать если мы хотим получать сообщения от сервера в режиме реального времени?</a:t>
            </a: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188BA299-8875-3B71-91F9-3F395B81BF81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4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2771120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2F9836-2F97-3E5F-D4FF-5B2D73CDE8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6470747D-0A55-BA25-EF03-658A04138218}"/>
              </a:ext>
            </a:extLst>
          </p:cNvPr>
          <p:cNvSpPr txBox="1"/>
          <p:nvPr/>
        </p:nvSpPr>
        <p:spPr>
          <a:xfrm>
            <a:off x="457200" y="381000"/>
            <a:ext cx="8763000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2000" b="1" dirty="0" err="1"/>
              <a:t>WebSocket</a:t>
            </a:r>
            <a:r>
              <a:rPr lang="ru-RU" sz="2000" dirty="0"/>
              <a:t> — протокол, который обеспечивает </a:t>
            </a:r>
            <a:r>
              <a:rPr lang="ru-RU" sz="2000" b="1" dirty="0"/>
              <a:t>двустороннюю связь между клиентом и сервером в режиме реального времени</a:t>
            </a:r>
            <a:r>
              <a:rPr lang="ru-RU" sz="2000" dirty="0"/>
              <a:t> через одно соединение TCP.</a:t>
            </a:r>
            <a:endParaRPr lang="ru-RU" sz="2000" dirty="0">
              <a:latin typeface="+mj-lt"/>
              <a:cs typeface="Times New Roman"/>
            </a:endParaRP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8FF5C85E-EEA6-F851-6067-F37494817CC5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5</a:t>
            </a:fld>
            <a:endParaRPr spc="-25" dirty="0"/>
          </a:p>
        </p:txBody>
      </p:sp>
      <p:pic>
        <p:nvPicPr>
          <p:cNvPr id="5" name="Рисунок 4" descr="Изображение выглядит как текст, линия, снимок экрана, Параллельный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836D6A49-85F0-7654-FEF4-C483BB73C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664221"/>
            <a:ext cx="6333067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72C21D-7524-BA4D-B758-26B45AD530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08DC6618-D43C-9A36-382D-92614ACE8BFA}"/>
              </a:ext>
            </a:extLst>
          </p:cNvPr>
          <p:cNvSpPr txBox="1"/>
          <p:nvPr/>
        </p:nvSpPr>
        <p:spPr>
          <a:xfrm>
            <a:off x="1676400" y="2895600"/>
            <a:ext cx="8763000" cy="9977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ctr">
              <a:lnSpc>
                <a:spcPct val="100000"/>
              </a:lnSpc>
              <a:spcBef>
                <a:spcPts val="100"/>
              </a:spcBef>
            </a:pPr>
            <a:r>
              <a:rPr lang="ru-RU" sz="3200" b="1" dirty="0">
                <a:latin typeface="+mj-lt"/>
                <a:cs typeface="Times New Roman"/>
              </a:rPr>
              <a:t>А как передавать видео и аудио в браузер в режиме реального времени?</a:t>
            </a: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EBF49905-A5ED-6909-F0FB-EADEB3C62F94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6</a:t>
            </a:fld>
            <a:endParaRPr spc="-25" dirty="0"/>
          </a:p>
        </p:txBody>
      </p:sp>
    </p:spTree>
    <p:extLst>
      <p:ext uri="{BB962C8B-B14F-4D97-AF65-F5344CB8AC3E}">
        <p14:creationId xmlns:p14="http://schemas.microsoft.com/office/powerpoint/2010/main" val="1919958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540733-AC79-9B21-3425-527D6EF1A2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 descr="Изображение выглядит как текст, диаграмма, План, Технический чертеж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4F713DF-F03B-FEF6-3FDF-7DD431557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50" y="73656"/>
            <a:ext cx="6340314" cy="6710688"/>
          </a:xfrm>
          <a:prstGeom prst="rect">
            <a:avLst/>
          </a:prstGeom>
        </p:spPr>
      </p:pic>
      <p:sp>
        <p:nvSpPr>
          <p:cNvPr id="3" name="object 3">
            <a:extLst>
              <a:ext uri="{FF2B5EF4-FFF2-40B4-BE49-F238E27FC236}">
                <a16:creationId xmlns:a16="http://schemas.microsoft.com/office/drawing/2014/main" id="{F75576FD-32F2-9101-3725-398904ECFA55}"/>
              </a:ext>
            </a:extLst>
          </p:cNvPr>
          <p:cNvSpPr/>
          <p:nvPr/>
        </p:nvSpPr>
        <p:spPr>
          <a:xfrm>
            <a:off x="6324600" y="1219200"/>
            <a:ext cx="5664835" cy="756657"/>
          </a:xfrm>
          <a:custGeom>
            <a:avLst/>
            <a:gdLst/>
            <a:ahLst/>
            <a:cxnLst/>
            <a:rect l="l" t="t" r="r" b="b"/>
            <a:pathLst>
              <a:path w="6096000" h="1635760">
                <a:moveTo>
                  <a:pt x="0" y="272541"/>
                </a:moveTo>
                <a:lnTo>
                  <a:pt x="4391" y="223559"/>
                </a:lnTo>
                <a:lnTo>
                  <a:pt x="17053" y="177453"/>
                </a:lnTo>
                <a:lnTo>
                  <a:pt x="37215" y="134996"/>
                </a:lnTo>
                <a:lnTo>
                  <a:pt x="64106" y="96957"/>
                </a:lnTo>
                <a:lnTo>
                  <a:pt x="96957" y="64106"/>
                </a:lnTo>
                <a:lnTo>
                  <a:pt x="134996" y="37215"/>
                </a:lnTo>
                <a:lnTo>
                  <a:pt x="177453" y="17053"/>
                </a:lnTo>
                <a:lnTo>
                  <a:pt x="223559" y="4391"/>
                </a:lnTo>
                <a:lnTo>
                  <a:pt x="272541" y="0"/>
                </a:lnTo>
                <a:lnTo>
                  <a:pt x="5823458" y="0"/>
                </a:lnTo>
                <a:lnTo>
                  <a:pt x="5872440" y="4391"/>
                </a:lnTo>
                <a:lnTo>
                  <a:pt x="5918546" y="17053"/>
                </a:lnTo>
                <a:lnTo>
                  <a:pt x="5961003" y="37215"/>
                </a:lnTo>
                <a:lnTo>
                  <a:pt x="5999042" y="64106"/>
                </a:lnTo>
                <a:lnTo>
                  <a:pt x="6031893" y="96957"/>
                </a:lnTo>
                <a:lnTo>
                  <a:pt x="6058784" y="134996"/>
                </a:lnTo>
                <a:lnTo>
                  <a:pt x="6078946" y="177453"/>
                </a:lnTo>
                <a:lnTo>
                  <a:pt x="6091608" y="223559"/>
                </a:lnTo>
                <a:lnTo>
                  <a:pt x="6096000" y="272541"/>
                </a:lnTo>
                <a:lnTo>
                  <a:pt x="6096000" y="1362710"/>
                </a:lnTo>
                <a:lnTo>
                  <a:pt x="6091608" y="1411692"/>
                </a:lnTo>
                <a:lnTo>
                  <a:pt x="6078946" y="1457798"/>
                </a:lnTo>
                <a:lnTo>
                  <a:pt x="6058784" y="1500255"/>
                </a:lnTo>
                <a:lnTo>
                  <a:pt x="6031893" y="1538294"/>
                </a:lnTo>
                <a:lnTo>
                  <a:pt x="5999042" y="1571145"/>
                </a:lnTo>
                <a:lnTo>
                  <a:pt x="5961003" y="1598036"/>
                </a:lnTo>
                <a:lnTo>
                  <a:pt x="5918546" y="1618198"/>
                </a:lnTo>
                <a:lnTo>
                  <a:pt x="5872440" y="1630860"/>
                </a:lnTo>
                <a:lnTo>
                  <a:pt x="5823458" y="1635252"/>
                </a:lnTo>
                <a:lnTo>
                  <a:pt x="272541" y="1635252"/>
                </a:lnTo>
                <a:lnTo>
                  <a:pt x="223559" y="1630860"/>
                </a:lnTo>
                <a:lnTo>
                  <a:pt x="177453" y="1618198"/>
                </a:lnTo>
                <a:lnTo>
                  <a:pt x="134996" y="1598036"/>
                </a:lnTo>
                <a:lnTo>
                  <a:pt x="96957" y="1571145"/>
                </a:lnTo>
                <a:lnTo>
                  <a:pt x="64106" y="1538294"/>
                </a:lnTo>
                <a:lnTo>
                  <a:pt x="37215" y="1500255"/>
                </a:lnTo>
                <a:lnTo>
                  <a:pt x="17053" y="1457798"/>
                </a:lnTo>
                <a:lnTo>
                  <a:pt x="4391" y="1411692"/>
                </a:lnTo>
                <a:lnTo>
                  <a:pt x="0" y="1362710"/>
                </a:lnTo>
                <a:lnTo>
                  <a:pt x="0" y="272541"/>
                </a:lnTo>
                <a:close/>
              </a:path>
            </a:pathLst>
          </a:custGeom>
          <a:ln w="12192">
            <a:solidFill>
              <a:srgbClr val="5B9B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71400A46-DAC0-9004-F125-8270CA7DC8D2}"/>
              </a:ext>
            </a:extLst>
          </p:cNvPr>
          <p:cNvSpPr txBox="1"/>
          <p:nvPr/>
        </p:nvSpPr>
        <p:spPr>
          <a:xfrm>
            <a:off x="6248400" y="1452616"/>
            <a:ext cx="5664835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ctr">
              <a:lnSpc>
                <a:spcPct val="100000"/>
              </a:lnSpc>
              <a:spcBef>
                <a:spcPts val="100"/>
              </a:spcBef>
            </a:pPr>
            <a:r>
              <a:rPr lang="ru-RU" sz="1800" spc="-10" dirty="0">
                <a:solidFill>
                  <a:srgbClr val="333333"/>
                </a:solidFill>
                <a:latin typeface="Times New Roman"/>
                <a:cs typeface="Times New Roman"/>
              </a:rPr>
              <a:t>Протокол. </a:t>
            </a:r>
            <a:r>
              <a:rPr lang="en-US" sz="1800" spc="-10" dirty="0">
                <a:solidFill>
                  <a:srgbClr val="333333"/>
                </a:solidFill>
                <a:latin typeface="Times New Roman"/>
                <a:cs typeface="Times New Roman"/>
              </a:rPr>
              <a:t>RTP</a:t>
            </a:r>
            <a:r>
              <a:rPr lang="ru-RU" sz="1800" spc="-10" dirty="0">
                <a:solidFill>
                  <a:srgbClr val="333333"/>
                </a:solidFill>
                <a:latin typeface="Times New Roman"/>
                <a:cs typeface="Times New Roman"/>
              </a:rPr>
              <a:t> (</a:t>
            </a:r>
            <a:r>
              <a:rPr lang="en-US" sz="1800" spc="-10" dirty="0">
                <a:solidFill>
                  <a:srgbClr val="333333"/>
                </a:solidFill>
                <a:latin typeface="Times New Roman"/>
                <a:cs typeface="Times New Roman"/>
              </a:rPr>
              <a:t>Real-time Transport Protocol</a:t>
            </a:r>
            <a:r>
              <a:rPr lang="ru-RU" sz="1800" spc="-10" dirty="0">
                <a:solidFill>
                  <a:srgbClr val="333333"/>
                </a:solidFill>
                <a:latin typeface="Times New Roman"/>
                <a:cs typeface="Times New Roman"/>
              </a:rPr>
              <a:t>)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B5926142-ECCD-90CE-8BAF-BD71CD7F7AC7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7</a:t>
            </a:fld>
            <a:endParaRPr spc="-25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5CEC36-871E-D3FA-672B-BFEE67D5665B}"/>
              </a:ext>
            </a:extLst>
          </p:cNvPr>
          <p:cNvSpPr txBox="1"/>
          <p:nvPr/>
        </p:nvSpPr>
        <p:spPr>
          <a:xfrm>
            <a:off x="6400800" y="2793383"/>
            <a:ext cx="6096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RTP — протокол прикладного уровня, предназначенный для:</a:t>
            </a:r>
          </a:p>
          <a:p>
            <a:endParaRPr lang="ru-RU" dirty="0"/>
          </a:p>
          <a:p>
            <a:r>
              <a:rPr lang="ru-RU" dirty="0"/>
              <a:t>Передачи аудио и видео в реальном времени</a:t>
            </a:r>
          </a:p>
          <a:p>
            <a:endParaRPr lang="ru-RU" dirty="0"/>
          </a:p>
          <a:p>
            <a:r>
              <a:rPr lang="ru-RU" dirty="0"/>
              <a:t>Обеспечения временной синхронизации</a:t>
            </a:r>
          </a:p>
          <a:p>
            <a:endParaRPr lang="ru-RU" dirty="0"/>
          </a:p>
          <a:p>
            <a:r>
              <a:rPr lang="ru-RU" dirty="0"/>
              <a:t>Обнаружения потерь и упорядочивания пакетов</a:t>
            </a:r>
          </a:p>
        </p:txBody>
      </p:sp>
    </p:spTree>
    <p:extLst>
      <p:ext uri="{BB962C8B-B14F-4D97-AF65-F5344CB8AC3E}">
        <p14:creationId xmlns:p14="http://schemas.microsoft.com/office/powerpoint/2010/main" val="3771217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AE2D4-9D9A-96B2-D5F5-669B0691CA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05F17470-D9F9-0F6E-B37D-20519EC18F99}"/>
              </a:ext>
            </a:extLst>
          </p:cNvPr>
          <p:cNvSpPr/>
          <p:nvPr/>
        </p:nvSpPr>
        <p:spPr>
          <a:xfrm>
            <a:off x="76200" y="152400"/>
            <a:ext cx="5664835" cy="756657"/>
          </a:xfrm>
          <a:custGeom>
            <a:avLst/>
            <a:gdLst/>
            <a:ahLst/>
            <a:cxnLst/>
            <a:rect l="l" t="t" r="r" b="b"/>
            <a:pathLst>
              <a:path w="6096000" h="1635760">
                <a:moveTo>
                  <a:pt x="0" y="272541"/>
                </a:moveTo>
                <a:lnTo>
                  <a:pt x="4391" y="223559"/>
                </a:lnTo>
                <a:lnTo>
                  <a:pt x="17053" y="177453"/>
                </a:lnTo>
                <a:lnTo>
                  <a:pt x="37215" y="134996"/>
                </a:lnTo>
                <a:lnTo>
                  <a:pt x="64106" y="96957"/>
                </a:lnTo>
                <a:lnTo>
                  <a:pt x="96957" y="64106"/>
                </a:lnTo>
                <a:lnTo>
                  <a:pt x="134996" y="37215"/>
                </a:lnTo>
                <a:lnTo>
                  <a:pt x="177453" y="17053"/>
                </a:lnTo>
                <a:lnTo>
                  <a:pt x="223559" y="4391"/>
                </a:lnTo>
                <a:lnTo>
                  <a:pt x="272541" y="0"/>
                </a:lnTo>
                <a:lnTo>
                  <a:pt x="5823458" y="0"/>
                </a:lnTo>
                <a:lnTo>
                  <a:pt x="5872440" y="4391"/>
                </a:lnTo>
                <a:lnTo>
                  <a:pt x="5918546" y="17053"/>
                </a:lnTo>
                <a:lnTo>
                  <a:pt x="5961003" y="37215"/>
                </a:lnTo>
                <a:lnTo>
                  <a:pt x="5999042" y="64106"/>
                </a:lnTo>
                <a:lnTo>
                  <a:pt x="6031893" y="96957"/>
                </a:lnTo>
                <a:lnTo>
                  <a:pt x="6058784" y="134996"/>
                </a:lnTo>
                <a:lnTo>
                  <a:pt x="6078946" y="177453"/>
                </a:lnTo>
                <a:lnTo>
                  <a:pt x="6091608" y="223559"/>
                </a:lnTo>
                <a:lnTo>
                  <a:pt x="6096000" y="272541"/>
                </a:lnTo>
                <a:lnTo>
                  <a:pt x="6096000" y="1362710"/>
                </a:lnTo>
                <a:lnTo>
                  <a:pt x="6091608" y="1411692"/>
                </a:lnTo>
                <a:lnTo>
                  <a:pt x="6078946" y="1457798"/>
                </a:lnTo>
                <a:lnTo>
                  <a:pt x="6058784" y="1500255"/>
                </a:lnTo>
                <a:lnTo>
                  <a:pt x="6031893" y="1538294"/>
                </a:lnTo>
                <a:lnTo>
                  <a:pt x="5999042" y="1571145"/>
                </a:lnTo>
                <a:lnTo>
                  <a:pt x="5961003" y="1598036"/>
                </a:lnTo>
                <a:lnTo>
                  <a:pt x="5918546" y="1618198"/>
                </a:lnTo>
                <a:lnTo>
                  <a:pt x="5872440" y="1630860"/>
                </a:lnTo>
                <a:lnTo>
                  <a:pt x="5823458" y="1635252"/>
                </a:lnTo>
                <a:lnTo>
                  <a:pt x="272541" y="1635252"/>
                </a:lnTo>
                <a:lnTo>
                  <a:pt x="223559" y="1630860"/>
                </a:lnTo>
                <a:lnTo>
                  <a:pt x="177453" y="1618198"/>
                </a:lnTo>
                <a:lnTo>
                  <a:pt x="134996" y="1598036"/>
                </a:lnTo>
                <a:lnTo>
                  <a:pt x="96957" y="1571145"/>
                </a:lnTo>
                <a:lnTo>
                  <a:pt x="64106" y="1538294"/>
                </a:lnTo>
                <a:lnTo>
                  <a:pt x="37215" y="1500255"/>
                </a:lnTo>
                <a:lnTo>
                  <a:pt x="17053" y="1457798"/>
                </a:lnTo>
                <a:lnTo>
                  <a:pt x="4391" y="1411692"/>
                </a:lnTo>
                <a:lnTo>
                  <a:pt x="0" y="1362710"/>
                </a:lnTo>
                <a:lnTo>
                  <a:pt x="0" y="272541"/>
                </a:lnTo>
                <a:close/>
              </a:path>
            </a:pathLst>
          </a:custGeom>
          <a:ln w="12192">
            <a:solidFill>
              <a:srgbClr val="5B9B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917BF6BE-8AA0-2972-25F3-5A746D4825C3}"/>
              </a:ext>
            </a:extLst>
          </p:cNvPr>
          <p:cNvSpPr txBox="1"/>
          <p:nvPr/>
        </p:nvSpPr>
        <p:spPr>
          <a:xfrm>
            <a:off x="0" y="385816"/>
            <a:ext cx="5664835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ctr">
              <a:lnSpc>
                <a:spcPct val="100000"/>
              </a:lnSpc>
              <a:spcBef>
                <a:spcPts val="100"/>
              </a:spcBef>
            </a:pPr>
            <a:r>
              <a:rPr lang="ru-RU" sz="1800" spc="-10" dirty="0">
                <a:solidFill>
                  <a:srgbClr val="333333"/>
                </a:solidFill>
                <a:latin typeface="Times New Roman"/>
                <a:cs typeface="Times New Roman"/>
              </a:rPr>
              <a:t>Протокол. </a:t>
            </a:r>
            <a:r>
              <a:rPr lang="en-US" sz="1800" spc="-10" dirty="0">
                <a:solidFill>
                  <a:srgbClr val="333333"/>
                </a:solidFill>
                <a:latin typeface="Times New Roman"/>
                <a:cs typeface="Times New Roman"/>
              </a:rPr>
              <a:t>RTP</a:t>
            </a:r>
            <a:r>
              <a:rPr lang="ru-RU" sz="1800" spc="-10" dirty="0">
                <a:solidFill>
                  <a:srgbClr val="333333"/>
                </a:solidFill>
                <a:latin typeface="Times New Roman"/>
                <a:cs typeface="Times New Roman"/>
              </a:rPr>
              <a:t> (</a:t>
            </a:r>
            <a:r>
              <a:rPr lang="en-US" sz="1800" spc="-10" dirty="0">
                <a:solidFill>
                  <a:srgbClr val="333333"/>
                </a:solidFill>
                <a:latin typeface="Times New Roman"/>
                <a:cs typeface="Times New Roman"/>
              </a:rPr>
              <a:t>Real-time Transport Protocol</a:t>
            </a:r>
            <a:r>
              <a:rPr lang="ru-RU" sz="1800" spc="-10" dirty="0">
                <a:solidFill>
                  <a:srgbClr val="333333"/>
                </a:solidFill>
                <a:latin typeface="Times New Roman"/>
                <a:cs typeface="Times New Roman"/>
              </a:rPr>
              <a:t>)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37F57064-DA72-908E-0499-2B438DCAC49F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8</a:t>
            </a:fld>
            <a:endParaRPr spc="-25" dirty="0"/>
          </a:p>
        </p:txBody>
      </p:sp>
      <p:pic>
        <p:nvPicPr>
          <p:cNvPr id="6" name="Рисунок 5" descr="Изображение выглядит как текст, снимок экрана, Шрифт, линия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7017D9B1-C5A7-BE60-271C-849021F7807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614"/>
          <a:stretch>
            <a:fillRect/>
          </a:stretch>
        </p:blipFill>
        <p:spPr>
          <a:xfrm>
            <a:off x="0" y="1219200"/>
            <a:ext cx="12192000" cy="36365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9F70655-ED8D-B545-B34E-5813B77D4FF2}"/>
              </a:ext>
            </a:extLst>
          </p:cNvPr>
          <p:cNvSpPr txBox="1"/>
          <p:nvPr/>
        </p:nvSpPr>
        <p:spPr>
          <a:xfrm>
            <a:off x="304800" y="4889093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1. Тип данных → Кодек для декодирования  </a:t>
            </a:r>
          </a:p>
          <a:p>
            <a:r>
              <a:rPr lang="ru-RU" dirty="0"/>
              <a:t>2. Порядковый номер → Контроль потерь пакетов  </a:t>
            </a:r>
          </a:p>
          <a:p>
            <a:r>
              <a:rPr lang="ru-RU" dirty="0"/>
              <a:t>3. Временная метка → Время воспроизведения пакета  </a:t>
            </a:r>
          </a:p>
          <a:p>
            <a:r>
              <a:rPr lang="ru-RU" dirty="0"/>
              <a:t>4. Идентификатор источника → Уникальный номер потока  </a:t>
            </a:r>
          </a:p>
          <a:p>
            <a:r>
              <a:rPr lang="ru-RU" dirty="0"/>
              <a:t>5. Другие поля → Список участников конференции</a:t>
            </a:r>
          </a:p>
        </p:txBody>
      </p:sp>
    </p:spTree>
    <p:extLst>
      <p:ext uri="{BB962C8B-B14F-4D97-AF65-F5344CB8AC3E}">
        <p14:creationId xmlns:p14="http://schemas.microsoft.com/office/powerpoint/2010/main" val="945829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72AB84-AEB9-B89B-8B23-309A60B83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AA55C31D-697B-5C88-D006-087902E87765}"/>
              </a:ext>
            </a:extLst>
          </p:cNvPr>
          <p:cNvSpPr txBox="1"/>
          <p:nvPr/>
        </p:nvSpPr>
        <p:spPr>
          <a:xfrm>
            <a:off x="457200" y="228600"/>
            <a:ext cx="8763000" cy="34881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2000" b="1" dirty="0" err="1"/>
              <a:t>WebRTC</a:t>
            </a:r>
            <a:r>
              <a:rPr lang="ru-RU" sz="2000" b="1" dirty="0"/>
              <a:t> (Web Real-Time Communication)</a:t>
            </a:r>
            <a:r>
              <a:rPr lang="ru-RU" sz="2000" dirty="0"/>
              <a:t> — технология с открытым исходным кодом, предназначенная для организации передачи потоковых данных между браузерами или другими поддерживающими её приложениями по соединению «точка-точка».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endParaRPr lang="ru-RU" sz="2000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2000" b="1" dirty="0">
                <a:latin typeface="+mj-lt"/>
                <a:cs typeface="Times New Roman"/>
              </a:rPr>
              <a:t>Работает поверх </a:t>
            </a:r>
            <a:r>
              <a:rPr lang="en-US" sz="2000" b="1" dirty="0">
                <a:latin typeface="+mj-lt"/>
                <a:cs typeface="Times New Roman"/>
              </a:rPr>
              <a:t>UDP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endParaRPr lang="en-US" sz="2000" b="1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2000" b="1" dirty="0">
                <a:latin typeface="+mj-lt"/>
                <a:cs typeface="Times New Roman"/>
              </a:rPr>
              <a:t>Принцип работы:</a:t>
            </a:r>
            <a:endParaRPr lang="en-US" sz="2000" b="1" dirty="0">
              <a:latin typeface="+mj-lt"/>
              <a:cs typeface="Times New Roman"/>
            </a:endParaRP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2000" b="1" dirty="0">
                <a:cs typeface="Times New Roman"/>
              </a:rPr>
              <a:t>● </a:t>
            </a:r>
            <a:r>
              <a:rPr lang="ru-RU" sz="2000" b="1" dirty="0">
                <a:latin typeface="+mj-lt"/>
                <a:cs typeface="Times New Roman"/>
              </a:rPr>
              <a:t>Открываем UDP порт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2000" b="1" dirty="0">
                <a:latin typeface="+mj-lt"/>
                <a:cs typeface="Times New Roman"/>
              </a:rPr>
              <a:t>● Знаем </a:t>
            </a:r>
            <a:r>
              <a:rPr lang="ru-RU" sz="2000" b="1" dirty="0" err="1">
                <a:latin typeface="+mj-lt"/>
                <a:cs typeface="Times New Roman"/>
              </a:rPr>
              <a:t>IP:port</a:t>
            </a:r>
            <a:r>
              <a:rPr lang="ru-RU" sz="2000" b="1" dirty="0">
                <a:latin typeface="+mj-lt"/>
                <a:cs typeface="Times New Roman"/>
              </a:rPr>
              <a:t> партнера</a:t>
            </a:r>
          </a:p>
          <a:p>
            <a:pPr marL="12700" marR="5080" indent="1270" algn="just">
              <a:lnSpc>
                <a:spcPct val="100000"/>
              </a:lnSpc>
              <a:spcBef>
                <a:spcPts val="100"/>
              </a:spcBef>
            </a:pPr>
            <a:r>
              <a:rPr lang="ru-RU" sz="2000" b="1" dirty="0">
                <a:latin typeface="+mj-lt"/>
                <a:cs typeface="Times New Roman"/>
              </a:rPr>
              <a:t>● Заворачиваем трафик в RTP</a:t>
            </a: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29AF1ED6-CC04-2B16-D9DD-7FC46F2D284E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81D60167-4931-47E6-BA6A-407CBD079E47}" type="slidenum">
              <a:rPr spc="-25" dirty="0"/>
              <a:t>9</a:t>
            </a:fld>
            <a:endParaRPr spc="-25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B97D02A-9265-A800-6433-FD03C2E7D5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0658" y="1886931"/>
            <a:ext cx="6480480" cy="477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9696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2970</TotalTime>
  <Words>1058</Words>
  <Application>Microsoft Office PowerPoint</Application>
  <PresentationFormat>Широкоэкранный</PresentationFormat>
  <Paragraphs>179</Paragraphs>
  <Slides>27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27</vt:i4>
      </vt:variant>
    </vt:vector>
  </HeadingPairs>
  <TitlesOfParts>
    <vt:vector size="30" baseType="lpstr">
      <vt:lpstr>Calibri</vt:lpstr>
      <vt:lpstr>Times New Roman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Денис Шарапов</cp:lastModifiedBy>
  <cp:revision>20</cp:revision>
  <dcterms:created xsi:type="dcterms:W3CDTF">2026-02-02T16:06:32Z</dcterms:created>
  <dcterms:modified xsi:type="dcterms:W3CDTF">2026-02-16T10:16:00Z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2024-08-02T00:00:00Z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2026-02-02T00:00:00Z</vt:filetime>
  </property>
  <property fmtid="{D5CDD505-2E9C-101B-9397-08002B2CF9AE}" pid="5" name="Producer">
    <vt:lpwstr>Microsoft® PowerPoint® 2016</vt:lpwstr>
  </property>
</Properties>
</file>